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4630400" cy="8229600"/>
  <p:notesSz cx="8229600" cy="14630400"/>
  <p:embeddedFontLst>
    <p:embeddedFont>
      <p:font typeface="Spline Sans"/>
      <p:regular r:id="rId27"/>
    </p:embeddedFont>
    <p:embeddedFont>
      <p:font typeface="Spline Sans"/>
      <p:regular r:id="rId28"/>
    </p:embeddedFont>
    <p:embeddedFont>
      <p:font typeface="Barlow"/>
      <p:regular r:id="rId29"/>
    </p:embeddedFont>
    <p:embeddedFont>
      <p:font typeface="Barlow"/>
      <p:regular r:id="rId30"/>
    </p:embeddedFont>
    <p:embeddedFont>
      <p:font typeface="Barlow"/>
      <p:regular r:id="rId31"/>
    </p:embeddedFont>
    <p:embeddedFont>
      <p:font typeface="Barlow"/>
      <p:regular r:id="rId3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2" Type="http://schemas.openxmlformats.org/officeDocument/2006/relationships/image" Target="../media/image-1019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2" Type="http://schemas.openxmlformats.org/officeDocument/2006/relationships/image" Target="../media/image-1020-2.png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2" Type="http://schemas.openxmlformats.org/officeDocument/2006/relationships/image" Target="../media/image-1021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slideLayout" Target="../slideLayouts/slideLayout17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8130" y="661511"/>
            <a:ext cx="6454140" cy="113311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14" y="2307788"/>
            <a:ext cx="5496878" cy="50036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01069" y="2428399"/>
            <a:ext cx="5068610" cy="633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EMOLENS</a:t>
            </a:r>
            <a:endParaRPr lang="en-US" sz="3950" dirty="0"/>
          </a:p>
        </p:txBody>
      </p:sp>
      <p:sp>
        <p:nvSpPr>
          <p:cNvPr id="5" name="Text 1"/>
          <p:cNvSpPr/>
          <p:nvPr/>
        </p:nvSpPr>
        <p:spPr>
          <a:xfrm>
            <a:off x="7601069" y="3289935"/>
            <a:ext cx="6238637" cy="364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(Human Sentimental Analysis Through Image Recognition)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601069" y="3860125"/>
            <a:ext cx="6238637" cy="456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u="sng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Group Members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601069" y="4521637"/>
            <a:ext cx="6238637" cy="456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RIYA SINGHAL, MOHD AMAN, SUJAL SINGH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601069" y="5183148"/>
            <a:ext cx="6238637" cy="456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u="sng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 Supervison of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01069" y="5844659"/>
            <a:ext cx="6238637" cy="1368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Internal: </a:t>
            </a:r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DR. AMAR SARASWAT</a:t>
            </a:r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External: </a:t>
            </a:r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DR. AMAR SARASWAT</a:t>
            </a:r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
</a:t>
            </a:r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School of Engineering and Technology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638782"/>
            <a:ext cx="6150054" cy="29519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3929" y="2527816"/>
            <a:ext cx="6150054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 time Output for Emolens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23929" y="4146232"/>
            <a:ext cx="61500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ex-here is a photo of Dean Sir SOET KRMU. Firstly we upload the photo from local drive and then the Emolens analyse the image and gives output. Here the output given is Neutral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0300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Web Pages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536746"/>
            <a:ext cx="6150054" cy="28942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708690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Contact us web page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864037" y="6366986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929" y="2536746"/>
            <a:ext cx="6150054" cy="29365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23929" y="5750957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About us web page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7623929" y="640925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2063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Problem: Current Challenges in Emotion Recognition Technology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00394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666280" y="30887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Accuracy Limitations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666280" y="3579733"/>
            <a:ext cx="329279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Many existing systems struggle to accurately detect subtle or mixed emotions in varied lighting and angles.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67682" y="300394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069925" y="30887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Bias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6069925" y="3579733"/>
            <a:ext cx="329279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Emotion datasets often lack diversity, impacting model performance across different demographics.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71328" y="300394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73571" y="3088719"/>
            <a:ext cx="329279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Responsiveness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0473571" y="3922633"/>
            <a:ext cx="329279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Processing delays hinder practical applications like live interaction or adaptive systems.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599658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666280" y="608135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Privacy issues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666280" y="6572369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Not everyone agrees to share its image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69505" y="599658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271748" y="608135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Slow training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8271748" y="6572369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CNNs require high computation power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67307"/>
            <a:ext cx="1007221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Overview: How EmoLens Works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Image Capture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EmoLens utilizes devices’ cameras for live image acquisition of facial expressions and gestures.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Emotion Detection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15992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Deep learning models analyze landmarks and pixel patterns to classify emotions like joy, sadness, anger, and surprise.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702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Output &amp; Feedback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15992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visual feedback presents recognized emotions, facilitating responsive user experiences.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17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969" y="3071693"/>
            <a:ext cx="13220462" cy="1119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Technical Architecture: Machine Learning Models &amp; Image Processing Pipeline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704969" y="4492942"/>
            <a:ext cx="6509623" cy="1493639"/>
          </a:xfrm>
          <a:prstGeom prst="roundRect">
            <a:avLst>
              <a:gd name="adj" fmla="val 2022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9164" y="4717137"/>
            <a:ext cx="223801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Preprocessing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29164" y="5117783"/>
            <a:ext cx="6061234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Face detection and normalization to standardize input images for consistency.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5927" y="4492942"/>
            <a:ext cx="6509623" cy="1493639"/>
          </a:xfrm>
          <a:prstGeom prst="roundRect">
            <a:avLst>
              <a:gd name="adj" fmla="val 2022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0122" y="4717137"/>
            <a:ext cx="3304103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Convolutional Neural Networks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40122" y="5117783"/>
            <a:ext cx="6061234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Powerful CNN models extract facial features and learn complex expression patterns.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04969" y="6187916"/>
            <a:ext cx="6509623" cy="1493639"/>
          </a:xfrm>
          <a:prstGeom prst="roundRect">
            <a:avLst>
              <a:gd name="adj" fmla="val 2022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29164" y="6412111"/>
            <a:ext cx="223801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Classification Layer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29164" y="6812756"/>
            <a:ext cx="6061234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Multi-class classifiers assign emotions based on extracted features with probabilistic outputs.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5927" y="6187916"/>
            <a:ext cx="6509623" cy="1493639"/>
          </a:xfrm>
          <a:prstGeom prst="roundRect">
            <a:avLst>
              <a:gd name="adj" fmla="val 20229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0122" y="6412111"/>
            <a:ext cx="223801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Post-processing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640122" y="6812756"/>
            <a:ext cx="6061234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Confidence scoring and smoothing to enhance prediction stability over successive frames.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19457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 Selection and Preparation for Emotion Recognition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3081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 Choice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89787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EmoLens trains using established emotion datasets like FER-2013 and CK+, capturing broad emotional ranges.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3081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Augmentation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89787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Applied rotations, scaling, and lighting adjustments to improve model robustness against real-world conditions.</a:t>
            </a:r>
            <a:endParaRPr lang="en-US" sz="1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709" y="564833"/>
            <a:ext cx="7708583" cy="1139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Implementation Challenges and Solutions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09" y="2011799"/>
            <a:ext cx="1025366" cy="14741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50613" y="2216825"/>
            <a:ext cx="3199924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Challenge: Lighting Variations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2050613" y="2624614"/>
            <a:ext cx="637567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Models struggled under inconsistent lighting conditions which distorted facial features.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09" y="3485912"/>
            <a:ext cx="1025366" cy="14741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50613" y="3690938"/>
            <a:ext cx="3676531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Solution: Enhanced Preprocessing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2050613" y="4098727"/>
            <a:ext cx="637567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Implemented histogram equalization and adaptive filtering to normalize image brightness and contrast.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09" y="4960025"/>
            <a:ext cx="1025366" cy="12305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50613" y="5165050"/>
            <a:ext cx="2372082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Challenge: Overfitting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2050613" y="5572839"/>
            <a:ext cx="637567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Early models fit too closely to training data, limiting generalization.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09" y="6190536"/>
            <a:ext cx="1025366" cy="14741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50613" y="6395561"/>
            <a:ext cx="3834289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Solution: Regularization Techniques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2050613" y="6803350"/>
            <a:ext cx="6375678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Used dropout layers and cross-validation during training, improving model adaptability.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4942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Live Demonstration: EmoLens in Action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891314"/>
            <a:ext cx="185142" cy="886063"/>
          </a:xfrm>
          <a:prstGeom prst="roundRect">
            <a:avLst>
              <a:gd name="adj" fmla="val 200026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9463" y="28913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1: Capture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419463" y="3382328"/>
            <a:ext cx="686050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 records or streams a facial video or image.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234321" y="4024193"/>
            <a:ext cx="185142" cy="1281113"/>
          </a:xfrm>
          <a:prstGeom prst="roundRect">
            <a:avLst>
              <a:gd name="adj" fmla="val 200026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89748" y="4024193"/>
            <a:ext cx="322361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2: Model Processing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789748" y="4515207"/>
            <a:ext cx="649021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EmoLens analyzes the input using the trained machine learning pipeline.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604605" y="5552123"/>
            <a:ext cx="185142" cy="1281113"/>
          </a:xfrm>
          <a:prstGeom prst="roundRect">
            <a:avLst>
              <a:gd name="adj" fmla="val 200026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160032" y="55521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Step 3: Display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2160032" y="6043136"/>
            <a:ext cx="611993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Detected emotions are visually presented, with confidence levels shown.</a:t>
            </a:r>
            <a:endParaRPr lang="en-US" sz="19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70967"/>
            <a:ext cx="1137225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 Metrics and Accuracy Analysis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250519"/>
            <a:ext cx="8217337" cy="384036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6368534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model achieves high accuracy, especially detecting happiness and neutral expressions, reflecting solid generalizability. Some emotions like surprise pose more challenge due to overlapping facial cues.</a:t>
            </a:r>
            <a:endParaRPr lang="en-US" sz="1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4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354" y="579358"/>
            <a:ext cx="7669292" cy="1170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Enhancements and Conclusion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737354" y="2065734"/>
            <a:ext cx="473988" cy="473988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3854" y="2127111"/>
            <a:ext cx="280868" cy="351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21963" y="2138124"/>
            <a:ext cx="275998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Expand Dataset Diversity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421963" y="2556986"/>
            <a:ext cx="698468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Incorporate wider demographic data for inclusivity and fairness.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37354" y="3315533"/>
            <a:ext cx="473988" cy="473988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33854" y="3376910"/>
            <a:ext cx="280868" cy="351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421963" y="3387923"/>
            <a:ext cx="334029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Multimodal Emotion Detection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421963" y="3806785"/>
            <a:ext cx="6984682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Combine voice and gesture analysis with facial recognition for richer insights.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7354" y="4902518"/>
            <a:ext cx="473988" cy="473988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33854" y="4963894"/>
            <a:ext cx="280868" cy="351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421963" y="4974908"/>
            <a:ext cx="3086695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Edge Computing Integration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421963" y="5393769"/>
            <a:ext cx="698468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Deploy EmoLens on mobile and IoT devices for offline, real-time use.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37354" y="6152317"/>
            <a:ext cx="473988" cy="473988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33854" y="6213693"/>
            <a:ext cx="280868" cy="351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421963" y="6224707"/>
            <a:ext cx="2340888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421963" y="6643568"/>
            <a:ext cx="6984682" cy="1011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EmoLens showcases promising advances in human emotion AI, poised to impact various industries by enhancing understanding and interaction capabilities.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16499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What does Emolens do?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864037" y="2287905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Discover EmoLens, an innovative mini project blending advanced AI and machine learning to decode human emotions. Through state-of-the-art image recognition, EmoLens identifies nuanced emotional expressions in real time, promising to transform interactions across diverse fields from healthcare to customer service.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750707"/>
            <a:ext cx="1290232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OVERVIEW OF TOPIC :-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4037" y="452211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•It is an innovative idea that harnesses the power of image recognition technology to analyze human emotions.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19481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•The project aims to develop a system capable of detecting human emotions from images.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86751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•To accurately classify emotions such as happiness, sadness.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65402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•The process involves image acquisition, preprocessing, feature extraction, and emotion classification</a:t>
            </a:r>
            <a:endParaRPr lang="en-US" sz="19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572000" y="377190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THANK YOU</a:t>
            </a:r>
            <a:endParaRPr lang="en-US" sz="4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6470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Objectives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4425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 and classify human emotions from facial expressions in images.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025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Continuously refine the algorithms to improve the accuracy of emotion detection.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506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 long-term monitoring of emotional trends to provide deeper insights and patterns over time.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988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Utilizing Convolutional Neural Networks (CNNs) to automatically extract and identify relevant features from images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469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Evaluate system accuracy and response time for visual inputs.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3144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Methodology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864037" y="308752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Problem Definition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Define the problem statement and objectives of the project.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356889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Dataset Collection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Gather a diverse and high-quality dataset of images representing various emotions.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405026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Preprocessing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Preprocess the images to enhance quality and consistency.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4531638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 Selection and Training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Choose an appropriate deep learning model for extracting and classification off emotions.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4037" y="5408057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Testing and Validation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Conduct extensive real-world testing to validate the system's performance, get feedback from user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6470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 Statement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4425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Accuracy in Emotion Detection-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Variability in human expressions ex happy face can be subtle smile or laughing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025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Datasets-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 machine learning model required a large datasets of facial expressions fort accurate classifications.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506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Processing-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 many applications, emotions must be detected instantly to be useful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988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Scalability and Deployment-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trained model works fine or local machine but fails to integrate on web or mobile app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469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Annotation and Quality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3073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115" y="2140267"/>
            <a:ext cx="6341864" cy="464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Challenges limitations and solutions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732115" y="2840236"/>
            <a:ext cx="13166169" cy="4556284"/>
          </a:xfrm>
          <a:prstGeom prst="roundRect">
            <a:avLst>
              <a:gd name="adj" fmla="val 68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39735" y="2847856"/>
            <a:ext cx="13150929" cy="6009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48928" y="2980968"/>
            <a:ext cx="396251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highlight>
                  <a:srgbClr val="E0E4E6"/>
                </a:highlight>
                <a:latin typeface="Barlow" pitchFamily="34" charset="0"/>
                <a:ea typeface="Barlow" pitchFamily="34" charset="-122"/>
                <a:cs typeface="Barlow" pitchFamily="34" charset="-120"/>
              </a:rPr>
              <a:t>Problem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37215" y="2980968"/>
            <a:ext cx="395739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highlight>
                  <a:srgbClr val="E0E4E6"/>
                </a:highlight>
                <a:latin typeface="Barlow" pitchFamily="34" charset="0"/>
                <a:ea typeface="Barlow" pitchFamily="34" charset="-122"/>
                <a:cs typeface="Barlow" pitchFamily="34" charset="-120"/>
              </a:rPr>
              <a:t>Why it happens?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720382" y="2980968"/>
            <a:ext cx="396120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highlight>
                  <a:srgbClr val="E0E4E6"/>
                </a:highlight>
                <a:latin typeface="Barlow" pitchFamily="34" charset="0"/>
                <a:ea typeface="Barlow" pitchFamily="34" charset="-122"/>
                <a:cs typeface="Barlow" pitchFamily="34" charset="-120"/>
              </a:rPr>
              <a:t>Solutions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39735" y="3448764"/>
            <a:ext cx="13150929" cy="6009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48928" y="3581876"/>
            <a:ext cx="396251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Lack of labeled data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337215" y="3581876"/>
            <a:ext cx="395739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Limited datasets available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720382" y="3581876"/>
            <a:ext cx="396120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data augmentation &amp; collect more data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9735" y="4049673"/>
            <a:ext cx="13150929" cy="9355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48928" y="4182785"/>
            <a:ext cx="396251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Overfitting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337215" y="4182785"/>
            <a:ext cx="3957399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 memorizes data instead of learning patterns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720382" y="4182785"/>
            <a:ext cx="396120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 dropout &amp; regularization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39735" y="4985266"/>
            <a:ext cx="13150929" cy="6009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48928" y="5118378"/>
            <a:ext cx="396251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Slow training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337215" y="5118378"/>
            <a:ext cx="395739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CNNs require high computation power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720382" y="5118378"/>
            <a:ext cx="396120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pre-trained models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39735" y="5586174"/>
            <a:ext cx="13150929" cy="6009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948928" y="5719286"/>
            <a:ext cx="396251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Fails in real-time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337215" y="5719286"/>
            <a:ext cx="395739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Lighting, head movement affect results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720382" y="5719286"/>
            <a:ext cx="396120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OpenCV for real-time tracking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739735" y="6187083"/>
            <a:ext cx="13150929" cy="60090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948928" y="6320195"/>
            <a:ext cx="396251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Difficult to deploy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337215" y="6320195"/>
            <a:ext cx="395739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 too large for mobile use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9720382" y="6320195"/>
            <a:ext cx="396120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Convert to TensorFlow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739735" y="6787991"/>
            <a:ext cx="13150929" cy="6009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948928" y="6921103"/>
            <a:ext cx="396251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Privacy issues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5337215" y="6921103"/>
            <a:ext cx="395739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Ethical concerns over facial tracking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9720382" y="6921103"/>
            <a:ext cx="3961209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Follow privacy policies &amp; get user consent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213" y="606266"/>
            <a:ext cx="7479268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 time applications of Emolens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50213" y="1630323"/>
            <a:ext cx="6457831" cy="2615089"/>
          </a:xfrm>
          <a:prstGeom prst="roundRect">
            <a:avLst>
              <a:gd name="adj" fmla="val 1229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7385" y="1867495"/>
            <a:ext cx="238172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Healthcare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987385" y="2293739"/>
            <a:ext cx="5983486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•Patients often hide emotions; real-time analysis helps in early diagnosis. Monitoring patients emotional states for timely interventions. Example: A healthcare chatbot can analyze patient expressions during video calls and recommend mental health support.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422356" y="1630323"/>
            <a:ext cx="6457831" cy="2615089"/>
          </a:xfrm>
          <a:prstGeom prst="roundRect">
            <a:avLst>
              <a:gd name="adj" fmla="val 1229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9529" y="1867495"/>
            <a:ext cx="285809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Social Media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7659529" y="2353389"/>
            <a:ext cx="5983486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Automatically tagging images with emotional labels. Users often experience negative emotions while browsing (e.g., stress, sadness). Emotion-based content curation can improve user experience and promote mental well-being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50213" y="4459724"/>
            <a:ext cx="6457831" cy="1646039"/>
          </a:xfrm>
          <a:prstGeom prst="roundRect">
            <a:avLst>
              <a:gd name="adj" fmla="val 1953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385" y="4696897"/>
            <a:ext cx="285809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Gaming industry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987385" y="5182791"/>
            <a:ext cx="598348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Changing game difficulty based on players reactions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422356" y="4459724"/>
            <a:ext cx="6457831" cy="1646039"/>
          </a:xfrm>
          <a:prstGeom prst="roundRect">
            <a:avLst>
              <a:gd name="adj" fmla="val 19534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59529" y="4696897"/>
            <a:ext cx="285809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Marketing</a:t>
            </a:r>
            <a:endParaRPr lang="en-US" sz="2250" dirty="0"/>
          </a:p>
        </p:txBody>
      </p:sp>
      <p:sp>
        <p:nvSpPr>
          <p:cNvPr id="14" name="Text 12"/>
          <p:cNvSpPr/>
          <p:nvPr/>
        </p:nvSpPr>
        <p:spPr>
          <a:xfrm>
            <a:off x="7659529" y="5182791"/>
            <a:ext cx="598348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Understanding consumer sentiments to improve strategies. Picture reviews will help to give accurate ratings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50213" y="6320076"/>
            <a:ext cx="13129974" cy="1303139"/>
          </a:xfrm>
          <a:prstGeom prst="roundRect">
            <a:avLst>
              <a:gd name="adj" fmla="val 2467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87385" y="6557248"/>
            <a:ext cx="285809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Education</a:t>
            </a:r>
            <a:endParaRPr lang="en-US" sz="2250" dirty="0"/>
          </a:p>
        </p:txBody>
      </p:sp>
      <p:sp>
        <p:nvSpPr>
          <p:cNvPr id="17" name="Text 15"/>
          <p:cNvSpPr/>
          <p:nvPr/>
        </p:nvSpPr>
        <p:spPr>
          <a:xfrm>
            <a:off x="987385" y="7043142"/>
            <a:ext cx="1265562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Assessing teaching effectiveness through student reactions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49367" y="511612"/>
            <a:ext cx="4123373" cy="515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Expected Outcomes</a:t>
            </a:r>
            <a:endParaRPr lang="en-US" sz="3200" dirty="0"/>
          </a:p>
        </p:txBody>
      </p:sp>
      <p:sp>
        <p:nvSpPr>
          <p:cNvPr id="5" name="Shape 2"/>
          <p:cNvSpPr/>
          <p:nvPr/>
        </p:nvSpPr>
        <p:spPr>
          <a:xfrm>
            <a:off x="7303770" y="1305163"/>
            <a:ext cx="22860" cy="6412706"/>
          </a:xfrm>
          <a:prstGeom prst="roundRect">
            <a:avLst>
              <a:gd name="adj" fmla="val 121753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572726" y="1502450"/>
            <a:ext cx="556617" cy="22860"/>
          </a:xfrm>
          <a:prstGeom prst="roundRect">
            <a:avLst>
              <a:gd name="adj" fmla="val 1217536"/>
            </a:avLst>
          </a:prstGeom>
          <a:solidFill>
            <a:srgbClr val="16FFBB"/>
          </a:solidFill>
          <a:ln/>
        </p:spPr>
      </p:sp>
      <p:sp>
        <p:nvSpPr>
          <p:cNvPr id="7" name="Shape 4"/>
          <p:cNvSpPr/>
          <p:nvPr/>
        </p:nvSpPr>
        <p:spPr>
          <a:xfrm>
            <a:off x="7106483" y="1305163"/>
            <a:ext cx="417433" cy="417433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83199" y="1339929"/>
            <a:ext cx="4604266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Improved Human-Computer Interaction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7501057" y="2615565"/>
            <a:ext cx="556617" cy="22860"/>
          </a:xfrm>
          <a:prstGeom prst="roundRect">
            <a:avLst>
              <a:gd name="adj" fmla="val 1217536"/>
            </a:avLst>
          </a:prstGeom>
          <a:solidFill>
            <a:srgbClr val="29DDDA"/>
          </a:solidFill>
          <a:ln/>
        </p:spPr>
      </p:sp>
      <p:sp>
        <p:nvSpPr>
          <p:cNvPr id="10" name="Shape 7"/>
          <p:cNvSpPr/>
          <p:nvPr/>
        </p:nvSpPr>
        <p:spPr>
          <a:xfrm>
            <a:off x="7106483" y="2418278"/>
            <a:ext cx="417433" cy="417433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42935" y="2453045"/>
            <a:ext cx="5738098" cy="927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model will successfully classify human emotions as Happy or Sad</a:t>
            </a:r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based on facial expressions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572726" y="3560564"/>
            <a:ext cx="556617" cy="22860"/>
          </a:xfrm>
          <a:prstGeom prst="roundRect">
            <a:avLst>
              <a:gd name="adj" fmla="val 1217536"/>
            </a:avLst>
          </a:prstGeom>
          <a:solidFill>
            <a:srgbClr val="37A7E7"/>
          </a:solidFill>
          <a:ln/>
        </p:spPr>
      </p:sp>
      <p:sp>
        <p:nvSpPr>
          <p:cNvPr id="13" name="Shape 10"/>
          <p:cNvSpPr/>
          <p:nvPr/>
        </p:nvSpPr>
        <p:spPr>
          <a:xfrm>
            <a:off x="7106483" y="3363278"/>
            <a:ext cx="417433" cy="417433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3429357" y="3398044"/>
            <a:ext cx="295810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Mental Health Monitoring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7501057" y="4505682"/>
            <a:ext cx="556617" cy="22860"/>
          </a:xfrm>
          <a:prstGeom prst="roundRect">
            <a:avLst>
              <a:gd name="adj" fmla="val 1217536"/>
            </a:avLst>
          </a:prstGeom>
          <a:solidFill>
            <a:srgbClr val="091231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6483" y="4308396"/>
            <a:ext cx="417433" cy="417433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242935" y="4343162"/>
            <a:ext cx="3325654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Long-Term Emotional Trends</a:t>
            </a:r>
            <a:endParaRPr lang="en-US" sz="1900" dirty="0"/>
          </a:p>
        </p:txBody>
      </p:sp>
      <p:sp>
        <p:nvSpPr>
          <p:cNvPr id="18" name="Shape 15"/>
          <p:cNvSpPr/>
          <p:nvPr/>
        </p:nvSpPr>
        <p:spPr>
          <a:xfrm>
            <a:off x="6572726" y="5450800"/>
            <a:ext cx="556617" cy="22860"/>
          </a:xfrm>
          <a:prstGeom prst="roundRect">
            <a:avLst>
              <a:gd name="adj" fmla="val 1217536"/>
            </a:avLst>
          </a:prstGeom>
          <a:solidFill>
            <a:srgbClr val="16FFBB"/>
          </a:solidFill>
          <a:ln/>
        </p:spPr>
      </p:sp>
      <p:sp>
        <p:nvSpPr>
          <p:cNvPr id="19" name="Shape 16"/>
          <p:cNvSpPr/>
          <p:nvPr/>
        </p:nvSpPr>
        <p:spPr>
          <a:xfrm>
            <a:off x="7106483" y="5253514"/>
            <a:ext cx="417433" cy="417433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3300532" y="5288280"/>
            <a:ext cx="3086933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Informed Decision-Making</a:t>
            </a:r>
            <a:endParaRPr lang="en-US" sz="1900" dirty="0"/>
          </a:p>
        </p:txBody>
      </p:sp>
      <p:sp>
        <p:nvSpPr>
          <p:cNvPr id="21" name="Text 18"/>
          <p:cNvSpPr/>
          <p:nvPr/>
        </p:nvSpPr>
        <p:spPr>
          <a:xfrm>
            <a:off x="649367" y="5708809"/>
            <a:ext cx="573809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22" name="Shape 19"/>
          <p:cNvSpPr/>
          <p:nvPr/>
        </p:nvSpPr>
        <p:spPr>
          <a:xfrm>
            <a:off x="7501057" y="6395918"/>
            <a:ext cx="556617" cy="22860"/>
          </a:xfrm>
          <a:prstGeom prst="roundRect">
            <a:avLst>
              <a:gd name="adj" fmla="val 1217536"/>
            </a:avLst>
          </a:prstGeom>
          <a:solidFill>
            <a:srgbClr val="29DDDA"/>
          </a:solidFill>
          <a:ln/>
        </p:spPr>
      </p:sp>
      <p:sp>
        <p:nvSpPr>
          <p:cNvPr id="23" name="Shape 20"/>
          <p:cNvSpPr/>
          <p:nvPr/>
        </p:nvSpPr>
        <p:spPr>
          <a:xfrm>
            <a:off x="7106483" y="6198632"/>
            <a:ext cx="417433" cy="417433"/>
          </a:xfrm>
          <a:prstGeom prst="roundRect">
            <a:avLst>
              <a:gd name="adj" fmla="val 6667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8242935" y="6233398"/>
            <a:ext cx="5738098" cy="618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model can be adapted to detect more</a:t>
            </a:r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emotions</a:t>
            </a:r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(e.g., Angry, Surprised) in future.</a:t>
            </a:r>
            <a:endParaRPr lang="en-US" sz="1900" dirty="0"/>
          </a:p>
        </p:txBody>
      </p:sp>
      <p:sp>
        <p:nvSpPr>
          <p:cNvPr id="25" name="Text 22"/>
          <p:cNvSpPr/>
          <p:nvPr/>
        </p:nvSpPr>
        <p:spPr>
          <a:xfrm>
            <a:off x="8242935" y="6963132"/>
            <a:ext cx="573809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80003"/>
            <a:ext cx="596181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Front end and Interface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313742"/>
            <a:ext cx="6150054" cy="29634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554861"/>
            <a:ext cx="513028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Welcome Home Page for Emolens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864037" y="6213158"/>
            <a:ext cx="4813221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created using html,css,js,react</a:t>
            </a:r>
            <a:endParaRPr lang="en-US" sz="2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929" y="2313742"/>
            <a:ext cx="6150054" cy="29712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23929" y="5562600"/>
            <a:ext cx="6150054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upload image from local drive to analyse the emotions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7623929" y="6632377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2025-04-30T06:58:37Z</dcterms:created>
  <dcterms:modified xsi:type="dcterms:W3CDTF">2025-04-30T06:58:37Z</dcterms:modified>
</cp:coreProperties>
</file>